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 autoCompressPictures="0">
  <p:sldMasterIdLst>
    <p:sldMasterId id="214748366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396" y="9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2020-01-15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microsoft.com/office/2007/relationships/hdphoto" Target="../embeddings/oleObject1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0.png"  /><Relationship Id="rId11" Type="http://schemas.openxmlformats.org/officeDocument/2006/relationships/image" Target="../media/image41.png"  /><Relationship Id="rId12" Type="http://schemas.openxmlformats.org/officeDocument/2006/relationships/image" Target="../media/image42.png"  /><Relationship Id="rId13" Type="http://schemas.openxmlformats.org/officeDocument/2006/relationships/image" Target="../media/image43.png"  /><Relationship Id="rId2" Type="http://schemas.openxmlformats.org/officeDocument/2006/relationships/image" Target="../media/image3.png"  /><Relationship Id="rId3" Type="http://schemas.openxmlformats.org/officeDocument/2006/relationships/image" Target="../media/image21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jpeg"  /><Relationship Id="rId3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Relationship Id="rId3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7.jpeg"  /><Relationship Id="rId4" Type="http://schemas.openxmlformats.org/officeDocument/2006/relationships/image" Target="../media/image8.jpeg"  /><Relationship Id="rId5" Type="http://schemas.openxmlformats.org/officeDocument/2006/relationships/image" Target="../media/image9.jpeg"  /><Relationship Id="rId6" Type="http://schemas.openxmlformats.org/officeDocument/2006/relationships/image" Target="../media/image10.png"  /><Relationship Id="rId7" Type="http://schemas.openxmlformats.org/officeDocument/2006/relationships/image" Target="../media/image11.jpeg"  /><Relationship Id="rId8" Type="http://schemas.openxmlformats.org/officeDocument/2006/relationships/image" Target="../media/image1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13.jpeg"  /><Relationship Id="rId4" Type="http://schemas.openxmlformats.org/officeDocument/2006/relationships/image" Target="../media/image1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15.png"  /><Relationship Id="rId4" Type="http://schemas.openxmlformats.org/officeDocument/2006/relationships/image" Target="../media/image16.jpeg"  /><Relationship Id="rId5" Type="http://schemas.openxmlformats.org/officeDocument/2006/relationships/image" Target="../media/image1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24.png"  /><Relationship Id="rId11" Type="http://schemas.openxmlformats.org/officeDocument/2006/relationships/image" Target="../media/image24.png"  /><Relationship Id="rId12" Type="http://schemas.openxmlformats.org/officeDocument/2006/relationships/image" Target="../media/image24.png"  /><Relationship Id="rId13" Type="http://schemas.openxmlformats.org/officeDocument/2006/relationships/image" Target="../media/image25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17" Type="http://schemas.openxmlformats.org/officeDocument/2006/relationships/image" Target="../media/image29.png"  /><Relationship Id="rId18" Type="http://schemas.openxmlformats.org/officeDocument/2006/relationships/image" Target="../media/image30.jpeg"  /><Relationship Id="rId19" Type="http://schemas.openxmlformats.org/officeDocument/2006/relationships/image" Target="../media/image31.png"  /><Relationship Id="rId2" Type="http://schemas.openxmlformats.org/officeDocument/2006/relationships/slideLayout" Target="../slideLayouts/slideLayout7.xml"  /><Relationship Id="rId20" Type="http://schemas.openxmlformats.org/officeDocument/2006/relationships/image" Target="../media/image31.png"  /><Relationship Id="rId21" Type="http://schemas.openxmlformats.org/officeDocument/2006/relationships/image" Target="../media/image29.png"  /><Relationship Id="rId22" Type="http://schemas.openxmlformats.org/officeDocument/2006/relationships/image" Target="../media/image32.png"  /><Relationship Id="rId23" Type="http://schemas.openxmlformats.org/officeDocument/2006/relationships/image" Target="../media/image33.png"  /><Relationship Id="rId24" Type="http://schemas.openxmlformats.org/officeDocument/2006/relationships/image" Target="../media/image34.png"  /><Relationship Id="rId3" Type="http://schemas.openxmlformats.org/officeDocument/2006/relationships/image" Target="../media/image3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4.png"  /><Relationship Id="rId7" Type="http://schemas.openxmlformats.org/officeDocument/2006/relationships/image" Target="../media/image24.png"  /><Relationship Id="rId8" Type="http://schemas.openxmlformats.org/officeDocument/2006/relationships/image" Target="../media/image24.png"  /><Relationship Id="rId9" Type="http://schemas.openxmlformats.org/officeDocument/2006/relationships/image" Target="../media/image2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>
            <a:off x="3948426" y="791737"/>
            <a:ext cx="3183468" cy="3429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9344" y="4991998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제주감귤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56451" flipH="1">
            <a:off x="10176889" y="4242607"/>
            <a:ext cx="959526" cy="14785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880870" flipH="1">
            <a:off x="10239232" y="4614904"/>
            <a:ext cx="524458" cy="10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333" y="235965"/>
            <a:ext cx="2943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PPT Icons</a:t>
            </a:r>
            <a:endParaRPr kumimoji="1" lang="ko-KR" altLang="en-US" sz="6000" dirty="0">
              <a:solidFill>
                <a:srgbClr val="768149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2953368" y="222009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475" y="931064"/>
            <a:ext cx="367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For Your Wonderful Presentation</a:t>
            </a:r>
            <a:endParaRPr kumimoji="1" lang="ko-KR" altLang="en-US" dirty="0">
              <a:solidFill>
                <a:srgbClr val="65985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2328056" y="2085492"/>
            <a:ext cx="2538312" cy="2828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67" y="5007469"/>
            <a:ext cx="1957920" cy="16890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73" y="5007469"/>
            <a:ext cx="1697921" cy="1607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63" y="5007469"/>
            <a:ext cx="1682184" cy="15927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" y="403814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4" y="1356708"/>
            <a:ext cx="2920343" cy="27812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60" y="2711169"/>
            <a:ext cx="1798667" cy="15771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88" y="2584196"/>
            <a:ext cx="1835042" cy="16090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87" y="391620"/>
            <a:ext cx="1004380" cy="21372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04" y="391620"/>
            <a:ext cx="952119" cy="20260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67" y="391620"/>
            <a:ext cx="901432" cy="20558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56" y="391620"/>
            <a:ext cx="889399" cy="20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2151" y="856317"/>
            <a:ext cx="5349864" cy="26184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6600">
                <a:solidFill>
                  <a:srgbClr val="659859"/>
                </a:solidFill>
                <a:latin typeface="Giddyup Std"/>
                <a:ea typeface="Giddyup Std"/>
                <a:cs typeface="Giddyup Std"/>
              </a:rPr>
              <a:t>I</a:t>
            </a:r>
            <a:r>
              <a:rPr kumimoji="1" lang="en-US" altLang="ko-KR" sz="166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ndex</a:t>
            </a:r>
            <a:endParaRPr kumimoji="1" lang="ko-KR" altLang="en-US" sz="16600">
              <a:solidFill>
                <a:srgbClr val="768149"/>
              </a:solidFill>
              <a:latin typeface="Giddyup Std"/>
              <a:ea typeface="Giddyup Std"/>
              <a:cs typeface="Giddyup St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152968" y="1597741"/>
            <a:ext cx="2815146" cy="2191302"/>
            <a:chOff x="948263" y="649769"/>
            <a:chExt cx="2902582" cy="1291050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196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000">
                  <a:solidFill>
                    <a:srgbClr val="768149"/>
                  </a:solidFill>
                  <a:latin typeface="Giddyup Std"/>
                  <a:ea typeface="Giddyup Std"/>
                  <a:cs typeface="Giddyup Std"/>
                </a:rPr>
                <a:t>흐름도</a:t>
              </a:r>
              <a:endParaRPr kumimoji="1" lang="ko-KR" altLang="en-US" sz="300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7240" r="30460"/>
            <a:stretch>
              <a:fillRect/>
            </a:stretch>
          </p:blipFill>
          <p:spPr>
            <a:xfrm rot="3367540">
              <a:off x="2496526" y="463819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24974" y="1331392"/>
              <a:ext cx="2225871" cy="2614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230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230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제주감귤 설명</a:t>
              </a:r>
              <a:endParaRPr kumimoji="1" lang="ko-KR" altLang="en-US" sz="230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24974" y="1681428"/>
              <a:ext cx="2225871" cy="2593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 sz="230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230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분석 방안</a:t>
              </a:r>
              <a:endParaRPr kumimoji="1" lang="ko-KR" altLang="en-US" sz="230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779" y="882296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추운 겨울철  한번쯤은 생각나는 대표 과일 제주산 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779" y="882296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dirty="0">
              <a:solidFill>
                <a:srgbClr val="659859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  <a:endParaRPr kumimoji="1" lang="ko-KR" altLang="en-US" sz="3500">
              <a:solidFill>
                <a:srgbClr val="768149"/>
              </a:solidFill>
              <a:latin typeface="Giddyup Std"/>
              <a:ea typeface="Giddyup Std"/>
              <a:cs typeface="Giddyup St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62890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실제로도 제주도는 전체 산업 중 농업이 차지하는 비율이 </a:t>
            </a:r>
            <a:r>
              <a:rPr kumimoji="1" lang="en-US" altLang="ko-KR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27%</a:t>
            </a:r>
            <a:endParaRPr kumimoji="1" lang="ko-KR" altLang="en-US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0233" y="2855495"/>
            <a:ext cx="28667248" cy="173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제주지역 총생산</a:t>
            </a:r>
            <a:r>
              <a:rPr lang="en-US" altLang="ko-KR"/>
              <a:t>(GRDP)</a:t>
            </a:r>
            <a:r>
              <a:rPr lang="ko-KR" altLang="en-US"/>
              <a:t>이 국내총생산에서 차 지하는 비중은 </a:t>
            </a:r>
            <a:r>
              <a:rPr lang="en-US" altLang="ko-KR"/>
              <a:t>1%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수준에 불과하지만</a:t>
            </a:r>
            <a:r>
              <a:rPr lang="en-US" altLang="ko-KR"/>
              <a:t>, </a:t>
            </a:r>
            <a:r>
              <a:rPr lang="ko-KR" altLang="en-US"/>
              <a:t>제주 지역의 채소류</a:t>
            </a:r>
            <a:r>
              <a:rPr lang="en-US" altLang="ko-KR"/>
              <a:t>, </a:t>
            </a:r>
            <a:r>
              <a:rPr lang="ko-KR" altLang="en-US"/>
              <a:t>과실류 생산량 등은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우리나라 전체 산출량에서 높은 비중을 차지하고 있다</a:t>
            </a:r>
            <a:r>
              <a:rPr lang="en-US" altLang="ko-KR"/>
              <a:t>. </a:t>
            </a:r>
            <a:r>
              <a:rPr lang="ko-KR" altLang="en-US"/>
              <a:t>채소생산량이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전국에서 차지하는 비중은 </a:t>
            </a:r>
            <a:r>
              <a:rPr lang="en-US" altLang="ko-KR"/>
              <a:t>7.7% 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특히 양배추생산량 </a:t>
            </a:r>
            <a:r>
              <a:rPr lang="en-US" altLang="ko-KR"/>
              <a:t>32.9%, </a:t>
            </a:r>
            <a:r>
              <a:rPr lang="ko-KR" altLang="en-US"/>
              <a:t>당근 생산량 </a:t>
            </a:r>
            <a:r>
              <a:rPr lang="en-US" altLang="ko-KR"/>
              <a:t>45.9%,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무 생산량은 </a:t>
            </a:r>
            <a:r>
              <a:rPr lang="en-US" altLang="ko-KR"/>
              <a:t>25.6%</a:t>
            </a:r>
            <a:r>
              <a:rPr lang="ko-KR" altLang="en-US"/>
              <a:t>에 달한다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한편 감귤생산량은 </a:t>
            </a:r>
            <a:r>
              <a:rPr lang="en-US" altLang="ko-KR"/>
              <a:t>99.8%</a:t>
            </a:r>
            <a:r>
              <a:rPr lang="ko-KR" altLang="en-US"/>
              <a:t>에 해당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그런데 최근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  <a:endParaRPr kumimoji="1" lang="ko-KR" altLang="en-US" sz="3500">
              <a:solidFill>
                <a:srgbClr val="768149"/>
              </a:solidFill>
              <a:latin typeface="Giddyup Std"/>
              <a:ea typeface="Giddyup Std"/>
              <a:cs typeface="Giddyup St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6829" y="701052"/>
            <a:ext cx="54122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실제로도 달지않은 귤들은 버려 지기 까지 하는 상황 </a:t>
            </a:r>
            <a:endParaRPr kumimoji="1" lang="ko-KR" altLang="en-US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 lvl="0">
              <a:defRPr/>
            </a:pPr>
            <a:r>
              <a:rPr kumimoji="1" lang="ko-KR" altLang="en-US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그리고 가공용 감귤까지도 폐기수순을 밟고있는 상황</a:t>
            </a:r>
            <a:endParaRPr kumimoji="1" lang="ko-KR" altLang="en-US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780" y="1449040"/>
            <a:ext cx="5726708" cy="4827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05513" y="1449040"/>
            <a:ext cx="5605224" cy="4827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  <a:endParaRPr kumimoji="1" lang="ko-KR" altLang="en-US" sz="3500">
              <a:solidFill>
                <a:srgbClr val="768149"/>
              </a:solidFill>
              <a:latin typeface="Giddyup Std"/>
              <a:ea typeface="Giddyup Std"/>
              <a:cs typeface="Giddyup St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1146" y="556179"/>
            <a:ext cx="6811963" cy="5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sz="320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26" name="Picture 2" descr="느낌표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01975" y="2137428"/>
            <a:ext cx="3747851" cy="4257881"/>
          </a:xfrm>
          <a:prstGeom prst="rect">
            <a:avLst/>
          </a:prstGeom>
          <a:noFill/>
        </p:spPr>
      </p:pic>
      <p:sp>
        <p:nvSpPr>
          <p:cNvPr id="1027" name=""/>
          <p:cNvSpPr/>
          <p:nvPr/>
        </p:nvSpPr>
        <p:spPr>
          <a:xfrm>
            <a:off x="2662011" y="1131570"/>
            <a:ext cx="7037850" cy="1030690"/>
          </a:xfrm>
          <a:prstGeom prst="wedgeRoundRectCallout">
            <a:avLst>
              <a:gd name="adj1" fmla="val -42720"/>
              <a:gd name="adj2" fmla="val 1244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p>
            <a:pPr lvl="0">
              <a:defRPr/>
            </a:pPr>
            <a:r>
              <a:rPr kumimoji="1" lang="ko-KR" altLang="en-US" sz="320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000000"/>
                </a:solidFill>
                <a:latin typeface="Nanum Gothic"/>
                <a:ea typeface="Nanum Gothic"/>
                <a:cs typeface="Nanum Gothic"/>
              </a:rPr>
              <a:t>제주도 내의 전반적인 문제로 </a:t>
            </a:r>
            <a:endParaRPr kumimoji="1" lang="ko-KR" altLang="en-US" sz="3200">
              <a:ln w="12700" cap="flat" cmpd="sng" algn="ctr">
                <a:solidFill>
                  <a:schemeClr val="lt1"/>
                </a:solidFill>
                <a:prstDash val="solid"/>
                <a:miter/>
              </a:ln>
              <a:solidFill>
                <a:srgbClr val="000000"/>
              </a:solidFill>
              <a:latin typeface="Nanum Gothic"/>
              <a:ea typeface="Nanum Gothic"/>
              <a:cs typeface="Nanum Gothic"/>
            </a:endParaRPr>
          </a:p>
          <a:p>
            <a:pPr lvl="0">
              <a:defRPr/>
            </a:pPr>
            <a:r>
              <a:rPr kumimoji="1" lang="ko-KR" altLang="en-US" sz="320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000000"/>
                </a:solidFill>
                <a:latin typeface="Nanum Gothic"/>
                <a:ea typeface="Nanum Gothic"/>
                <a:cs typeface="Nanum Gothic"/>
              </a:rPr>
              <a:t>판단되어 분석을 진행 하려고 합니다</a:t>
            </a:r>
            <a:r>
              <a:rPr kumimoji="1" lang="en-US" altLang="ko-KR" sz="320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000000"/>
                </a:solidFill>
                <a:latin typeface="Nanum Gothic"/>
                <a:ea typeface="Nanum Gothic"/>
                <a:cs typeface="Nanum Gothic"/>
              </a:rPr>
              <a:t>.</a:t>
            </a:r>
            <a:r>
              <a:rPr kumimoji="1" lang="ko-KR" altLang="en-US" sz="3200">
                <a:ln w="12700" cap="flat" cmpd="sng" algn="ctr">
                  <a:solidFill>
                    <a:schemeClr val="lt1"/>
                  </a:solidFill>
                  <a:prstDash val="solid"/>
                  <a:miter/>
                </a:ln>
                <a:solidFill>
                  <a:srgbClr val="000000"/>
                </a:solidFill>
                <a:latin typeface="Nanum Gothic"/>
                <a:ea typeface="Nanum Gothic"/>
                <a:cs typeface="Nanum Gothic"/>
              </a:rPr>
              <a:t> </a:t>
            </a:r>
            <a:endParaRPr kumimoji="1" lang="ko-KR" altLang="en-US" sz="3200">
              <a:ln w="12700" cap="flat" cmpd="sng" algn="ctr">
                <a:solidFill>
                  <a:schemeClr val="lt1"/>
                </a:solidFill>
                <a:prstDash val="solid"/>
                <a:miter/>
              </a:ln>
              <a:solidFill>
                <a:srgbClr val="000000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28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03954" y="5168929"/>
            <a:ext cx="1957920" cy="1689071"/>
          </a:xfrm>
          <a:prstGeom prst="rect">
            <a:avLst/>
          </a:prstGeom>
        </p:spPr>
      </p:pic>
      <p:pic>
        <p:nvPicPr>
          <p:cNvPr id="1029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7128" y="3887144"/>
            <a:ext cx="1835042" cy="1609085"/>
          </a:xfrm>
          <a:prstGeom prst="rect">
            <a:avLst/>
          </a:prstGeom>
        </p:spPr>
      </p:pic>
      <p:pic>
        <p:nvPicPr>
          <p:cNvPr id="1030" name="그림 4"/>
          <p:cNvPicPr>
            <a:picLocks noChangeAspect="1"/>
          </p:cNvPicPr>
          <p:nvPr/>
        </p:nvPicPr>
        <p:blipFill rotWithShape="1">
          <a:blip r:embed="rId6"/>
          <a:srcRect l="34260" t="9870" r="38640" b="36450"/>
          <a:stretch>
            <a:fillRect/>
          </a:stretch>
        </p:blipFill>
        <p:spPr>
          <a:xfrm>
            <a:off x="-408522" y="4691686"/>
            <a:ext cx="2133948" cy="2024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/>
          <p:cNvSpPr/>
          <p:nvPr/>
        </p:nvSpPr>
        <p:spPr>
          <a:xfrm>
            <a:off x="293887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xmlns:mc="http://schemas.openxmlformats.org/markup-compatibility/2006" xmlns:hp="http://schemas.haansoft.com/office/presentation/8.0" lang="ko-KR" altLang="en-US" mc:Ignorable="hp" hp:hslEmbossed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분석방안</a:t>
            </a:r>
            <a:endParaRPr kumimoji="1" lang="ko-KR" altLang="en-US" sz="3500">
              <a:solidFill>
                <a:srgbClr val="768149"/>
              </a:solidFill>
              <a:latin typeface="Giddyup Std"/>
              <a:ea typeface="Giddyup Std"/>
              <a:cs typeface="Giddyup St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 rot="0">
            <a:off x="307392" y="1003150"/>
            <a:ext cx="3328910" cy="4672984"/>
            <a:chOff x="152213" y="1094382"/>
            <a:chExt cx="3456124" cy="4672984"/>
          </a:xfrm>
        </p:grpSpPr>
        <p:sp>
          <p:nvSpPr>
            <p:cNvPr id="5" name="TextBox 4"/>
            <p:cNvSpPr txBox="1"/>
            <p:nvPr/>
          </p:nvSpPr>
          <p:spPr>
            <a:xfrm>
              <a:off x="567158" y="1805799"/>
              <a:ext cx="3041178" cy="3884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/>
                <a:t>감귤 생산</a:t>
              </a:r>
              <a:endParaRPr lang="ko-KR" altLang="en-US" sz="2500"/>
            </a:p>
            <a:p>
              <a:pPr lvl="0">
                <a:defRPr/>
              </a:pPr>
              <a:r>
                <a:rPr lang="en-US" altLang="ko-KR" sz="2500"/>
                <a:t> - </a:t>
              </a:r>
              <a:r>
                <a:rPr lang="ko-KR" altLang="en-US" sz="2500"/>
                <a:t>기온</a:t>
              </a:r>
              <a:endParaRPr lang="ko-KR" altLang="en-US" sz="2500"/>
            </a:p>
            <a:p>
              <a:pPr lvl="0">
                <a:defRPr/>
              </a:pPr>
              <a:r>
                <a:rPr lang="ko-KR" altLang="en-US" sz="2500"/>
                <a:t> </a:t>
              </a:r>
              <a:r>
                <a:rPr lang="en-US" altLang="ko-KR" sz="2500"/>
                <a:t>- </a:t>
              </a:r>
              <a:r>
                <a:rPr lang="ko-KR" altLang="en-US" sz="2500"/>
                <a:t>강수량</a:t>
              </a:r>
              <a:endParaRPr lang="ko-KR" altLang="en-US" sz="2500"/>
            </a:p>
            <a:p>
              <a:pPr lvl="0">
                <a:defRPr/>
              </a:pPr>
              <a:r>
                <a:rPr lang="en-US" altLang="ko-KR" sz="2500"/>
                <a:t> - </a:t>
              </a:r>
              <a:r>
                <a:rPr lang="ko-KR" altLang="en-US" sz="2500"/>
                <a:t>일조량</a:t>
              </a:r>
              <a:endParaRPr lang="ko-KR" altLang="en-US" sz="2500"/>
            </a:p>
            <a:p>
              <a:pPr lvl="0">
                <a:defRPr/>
              </a:pPr>
              <a:r>
                <a:rPr lang="en-US" altLang="ko-KR" sz="2500"/>
                <a:t> - </a:t>
              </a:r>
              <a:r>
                <a:rPr lang="ko-KR" altLang="en-US" sz="2500"/>
                <a:t>공급면적</a:t>
              </a:r>
              <a:endParaRPr lang="ko-KR" altLang="en-US" sz="2500"/>
            </a:p>
            <a:p>
              <a:pPr lvl="0">
                <a:defRPr/>
              </a:pPr>
              <a:endParaRPr lang="en-US" altLang="ko-KR" sz="2500"/>
            </a:p>
            <a:p>
              <a:pPr lvl="0">
                <a:defRPr/>
              </a:pPr>
              <a:r>
                <a:rPr lang="ko-KR" altLang="en-US" sz="2500"/>
                <a:t>감귤 소비</a:t>
              </a:r>
              <a:endParaRPr lang="ko-KR" altLang="en-US" sz="2500"/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/>
                <a:t>구입 액</a:t>
              </a:r>
              <a:endParaRPr lang="ko-KR" altLang="en-US" sz="2500"/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/>
                <a:t>구매빈도</a:t>
              </a:r>
              <a:endParaRPr lang="ko-KR" altLang="en-US" sz="2500"/>
            </a:p>
            <a:p>
              <a:pPr marL="342900" indent="-342900">
                <a:buFontTx/>
                <a:buChar char="-"/>
                <a:defRPr/>
              </a:pPr>
              <a:r>
                <a:rPr lang="en-US" altLang="ko-KR" sz="2400"/>
                <a:t>1</a:t>
              </a:r>
              <a:r>
                <a:rPr lang="ko-KR" altLang="en-US" sz="2400"/>
                <a:t>회평균구입액</a:t>
              </a:r>
              <a:endParaRPr lang="en-US" altLang="ko-KR" sz="240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/>
          <p:cNvSpPr/>
          <p:nvPr/>
        </p:nvSpPr>
        <p:spPr>
          <a:xfrm>
            <a:off x="3474615" y="197968"/>
            <a:ext cx="2636815" cy="593455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</a:t>
            </a:r>
            <a:endParaRPr xmlns:mc="http://schemas.openxmlformats.org/markup-compatibility/2006" xmlns:hp="http://schemas.haansoft.com/office/presentation/8.0" lang="ko-KR" altLang="en-US" mc:Ignorable="hp" hp:hslEmbossed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3356980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xmlns:mc="http://schemas.openxmlformats.org/markup-compatibility/2006" xmlns:hp="http://schemas.haansoft.com/office/presentation/8.0" lang="ko-KR" altLang="en-US" mc:Ignorable="hp" hp:hslEmbossed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/>
          <p:cNvSpPr/>
          <p:nvPr/>
        </p:nvSpPr>
        <p:spPr>
          <a:xfrm>
            <a:off x="3797797" y="1698750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생산량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사각형: 잘린 한쪽 모서리 24"/>
          <p:cNvSpPr/>
          <p:nvPr/>
        </p:nvSpPr>
        <p:spPr>
          <a:xfrm>
            <a:off x="3796991" y="2193818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소비액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사각형: 잘린 한쪽 모서리 25"/>
          <p:cNvSpPr/>
          <p:nvPr/>
        </p:nvSpPr>
        <p:spPr>
          <a:xfrm>
            <a:off x="3797797" y="2686496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유통과정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SET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 rot="0"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  <a:endParaRPr xmlns:mc="http://schemas.openxmlformats.org/markup-compatibility/2006" xmlns:hp="http://schemas.haansoft.com/office/presentation/8.0" lang="ko-KR" altLang="en-US" mc:Ignorable="hp" hp:hslEmbossed="0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  <a:endParaRPr xmlns:mc="http://schemas.openxmlformats.org/markup-compatibility/2006" xmlns:hp="http://schemas.haansoft.com/office/presentation/8.0" lang="ko-KR" altLang="en-US" mc:Ignorable="hp" hp:hslEmbossed="0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  <a:endParaRPr xmlns:mc="http://schemas.openxmlformats.org/markup-compatibility/2006" xmlns:hp="http://schemas.haansoft.com/office/presentation/8.0" lang="ko-KR" altLang="en-US" mc:Ignorable="hp" hp:hslEmbossed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/>
            <p:cNvPicPr>
              <a:picLocks noChangeAspect="1" noChangeArrowheads="1"/>
            </p:cNvPicPr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6740093" y="2304746"/>
              <a:ext cx="1084394" cy="893548"/>
            </a:xfrm>
            <a:prstGeom prst="rect">
              <a:avLst/>
            </a:prstGeom>
            <a:noFill/>
          </p:spPr>
        </p:pic>
        <p:pic>
          <p:nvPicPr>
            <p:cNvPr id="2056" name="Picture 8" descr="회귀분석에 대한 이미지 검색결과"/>
            <p:cNvPicPr>
              <a:picLocks noChangeAspect="1" noChangeArrowheads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6740093" y="333623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58" name="Picture 10" descr="랜덤포레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6733118" y="436772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60" name="Picture 12" descr="Kmeans에 대한 이미지 검색결과"/>
            <p:cNvPicPr>
              <a:picLocks noChangeAspect="1" noChangeArrowheads="1"/>
            </p:cNvPicPr>
            <p:nvPr/>
          </p:nvPicPr>
          <p:blipFill rotWithShape="1">
            <a:blip r:embed="rId18"/>
            <a:srcRect/>
            <a:stretch>
              <a:fillRect/>
            </a:stretch>
          </p:blipFill>
          <p:spPr>
            <a:xfrm>
              <a:off x="6733719" y="5457572"/>
              <a:ext cx="1084394" cy="893548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7929341" y="2287870"/>
              <a:ext cx="1503938" cy="9121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/>
                <a:t>시계열분석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시간의 흐름에 따른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일정한 간격마다의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변화를 통계학적으로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분석하는 모형</a:t>
              </a:r>
              <a:endParaRPr lang="ko-KR" altLang="en-US" sz="11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9341" y="3322319"/>
              <a:ext cx="1540806" cy="9152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2.  </a:t>
              </a:r>
              <a:r>
                <a:rPr lang="ko-KR" altLang="en-US" sz="1100"/>
                <a:t>회귀분석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유효변수</a:t>
              </a:r>
              <a:r>
                <a:rPr lang="en-US" altLang="ko-KR" sz="1100"/>
                <a:t>(</a:t>
              </a:r>
              <a:r>
                <a:rPr lang="ko-KR" altLang="en-US" sz="1100"/>
                <a:t>독립변수</a:t>
              </a:r>
              <a:r>
                <a:rPr lang="en-US" altLang="ko-KR" sz="1100"/>
                <a:t>)</a:t>
              </a:r>
              <a:r>
                <a:rPr lang="ko-KR" altLang="en-US" sz="1100"/>
                <a:t>의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변화에 따라 결과가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얼마나 변화하는지를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예측하는 모형</a:t>
              </a:r>
              <a:endParaRPr lang="en-US" altLang="ko-KR" sz="11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21952" y="4414492"/>
              <a:ext cx="1684612" cy="747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3. </a:t>
              </a:r>
              <a:r>
                <a:rPr lang="ko-KR" altLang="en-US" sz="1100"/>
                <a:t>랜덤 포레스트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다수의 의사결정 나무를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결합하여 분석하는 모형</a:t>
              </a:r>
              <a:endParaRPr lang="ko-KR" altLang="en-US" sz="11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29341" y="5478467"/>
              <a:ext cx="1503938" cy="7492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4. KMeans (</a:t>
              </a:r>
              <a:r>
                <a:rPr lang="ko-KR" altLang="en-US" sz="1100"/>
                <a:t>군집화</a:t>
              </a:r>
              <a:r>
                <a:rPr lang="en-US" altLang="ko-KR" sz="1100"/>
                <a:t>)</a:t>
              </a:r>
              <a:endParaRPr lang="en-US" altLang="ko-KR" sz="1100"/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각 특성을 분석해서</a:t>
              </a:r>
              <a:endParaRPr lang="ko-KR" altLang="en-US" sz="1100"/>
            </a:p>
            <a:p>
              <a:pPr lvl="0">
                <a:defRPr/>
              </a:pPr>
              <a:r>
                <a:rPr lang="ko-KR" altLang="en-US" sz="1100"/>
                <a:t>군집화</a:t>
              </a:r>
              <a:endParaRPr lang="en-US" altLang="ko-KR" sz="1100"/>
            </a:p>
          </p:txBody>
        </p:sp>
      </p:grpSp>
      <p:sp>
        <p:nvSpPr>
          <p:cNvPr id="56" name="사각형: 둥근 모서리 55"/>
          <p:cNvSpPr/>
          <p:nvPr/>
        </p:nvSpPr>
        <p:spPr>
          <a:xfrm>
            <a:off x="9510030" y="192127"/>
            <a:ext cx="2418122" cy="599296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9423581" y="851256"/>
            <a:ext cx="2636815" cy="582078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xmlns:mc="http://schemas.openxmlformats.org/markup-compatibility/2006" xmlns:hp="http://schemas.haansoft.com/office/presentation/8.0" lang="ko-KR" altLang="en-US" mc:Ignorable="hp" hp:hslEmbossed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/>
          <p:cNvPicPr>
            <a:picLocks noChangeAspect="1" noChangeArrowheads="1"/>
          </p:cNvPicPr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9095814" y="785055"/>
            <a:ext cx="294731" cy="130621"/>
          </a:xfrm>
          <a:prstGeom prst="rect">
            <a:avLst/>
          </a:prstGeom>
          <a:noFill/>
        </p:spPr>
      </p:pic>
      <p:sp>
        <p:nvSpPr>
          <p:cNvPr id="64" name="사각형: 둥근 모서리 63"/>
          <p:cNvSpPr/>
          <p:nvPr/>
        </p:nvSpPr>
        <p:spPr>
          <a:xfrm>
            <a:off x="9683152" y="918454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xmlns:mc="http://schemas.openxmlformats.org/markup-compatibility/2006" xmlns:hp="http://schemas.haansoft.com/office/presentation/8.0" lang="en-US" altLang="ko-KR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xmlns:mc="http://schemas.openxmlformats.org/markup-compatibility/2006" xmlns:hp="http://schemas.haansoft.com/office/presentation/8.0" lang="ko-KR" altLang="en-US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tx1"/>
              </a:solidFill>
            </a:endParaRPr>
          </a:p>
        </p:txBody>
      </p:sp>
      <p:pic>
        <p:nvPicPr>
          <p:cNvPr id="2062" name="Picture 14" descr="시계열 그래프에 대한 이미지 검색결과"/>
          <p:cNvPicPr>
            <a:picLocks noChangeAspect="1" noChangeArrowheads="1"/>
          </p:cNvPicPr>
          <p:nvPr/>
        </p:nvPicPr>
        <p:blipFill rotWithShape="1">
          <a:blip r:embed="rId22"/>
          <a:srcRect/>
          <a:stretch>
            <a:fillRect/>
          </a:stretch>
        </p:blipFill>
        <p:spPr>
          <a:xfrm>
            <a:off x="9817897" y="1361334"/>
            <a:ext cx="933238" cy="1062699"/>
          </a:xfrm>
          <a:prstGeom prst="rect">
            <a:avLst/>
          </a:prstGeom>
          <a:noFill/>
        </p:spPr>
      </p:pic>
      <p:pic>
        <p:nvPicPr>
          <p:cNvPr id="2068" name="Picture 20" descr="회귀분석에 대한 이미지 검색결과"/>
          <p:cNvPicPr>
            <a:picLocks noChangeAspect="1" noChangeArrowheads="1"/>
          </p:cNvPicPr>
          <p:nvPr/>
        </p:nvPicPr>
        <p:blipFill rotWithShape="1">
          <a:blip r:embed="rId23"/>
          <a:srcRect/>
          <a:stretch>
            <a:fillRect/>
          </a:stretch>
        </p:blipFill>
        <p:spPr>
          <a:xfrm>
            <a:off x="10751135" y="1367006"/>
            <a:ext cx="962239" cy="1057028"/>
          </a:xfrm>
          <a:prstGeom prst="rect">
            <a:avLst/>
          </a:prstGeom>
          <a:noFill/>
        </p:spPr>
      </p:pic>
      <p:sp>
        <p:nvSpPr>
          <p:cNvPr id="69" name="사각형: 둥근 모서리 68"/>
          <p:cNvSpPr/>
          <p:nvPr/>
        </p:nvSpPr>
        <p:spPr>
          <a:xfrm>
            <a:off x="9758669" y="3652032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  <a:endParaRPr xmlns:mc="http://schemas.openxmlformats.org/markup-compatibility/2006" xmlns:hp="http://schemas.haansoft.com/office/presentation/8.0" lang="ko-KR" altLang="en-US" mc:Ignorable="hp" hp:hslEmbossed="0">
              <a:solidFill>
                <a:schemeClr val="tx1"/>
              </a:solidFill>
            </a:endParaRPr>
          </a:p>
        </p:txBody>
      </p:sp>
      <p:pic>
        <p:nvPicPr>
          <p:cNvPr id="2070" name="Picture 22" descr="군집화에 대한 이미지 검색결과"/>
          <p:cNvPicPr>
            <a:picLocks noChangeAspect="1" noChangeArrowheads="1"/>
          </p:cNvPicPr>
          <p:nvPr/>
        </p:nvPicPr>
        <p:blipFill rotWithShape="1">
          <a:blip r:embed="rId24"/>
          <a:srcRect/>
          <a:stretch>
            <a:fillRect/>
          </a:stretch>
        </p:blipFill>
        <p:spPr>
          <a:xfrm>
            <a:off x="9790949" y="4162972"/>
            <a:ext cx="2016869" cy="11105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295</ep:Words>
  <ep:PresentationFormat>와이드스크린</ep:PresentationFormat>
  <ep:Paragraphs>86</ep:Paragraphs>
  <ep:Slides>12</ep:Slides>
  <ep:Notes>1</ep:Notes>
  <ep:TotalTime>0</ep:TotalTime>
  <ep:HiddenSlides>1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테마</vt:lpstr>
      <vt:lpstr>PowerPoint 프레젠테이션</vt:lpstr>
      <vt:lpstr>슬라이드 2</vt:lpstr>
      <vt:lpstr>PowerPoint 프레젠테이션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2016-11-29T09:26:18.000</dcterms:created>
  <dc:creator>Microsoft Office 사용자</dc:creator>
  <cp:lastModifiedBy>82105</cp:lastModifiedBy>
  <dcterms:modified xsi:type="dcterms:W3CDTF">2020-01-15T14:24:37.187</dcterms:modified>
  <cp:revision>60</cp:revision>
  <dc:title>PowerPoint 프레젠테이션</dc:title>
  <cp:version>1000.0000.01</cp:version>
</cp:coreProperties>
</file>